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3004800" cy="7315200"/>
  <p:notesSz cx="6858000" cy="9144000"/>
  <p:embeddedFontLst>
    <p:embeddedFont>
      <p:font typeface="Yanone Kaffeesatz Bold" charset="1" panose="00000800000000000000"/>
      <p:regular r:id="rId14"/>
    </p:embeddedFont>
    <p:embeddedFont>
      <p:font typeface="Yanone Kaffeesatz" charset="1" panose="00000500000000000000"/>
      <p:regular r:id="rId15"/>
    </p:embeddedFont>
    <p:embeddedFont>
      <p:font typeface="Inter" charset="1" panose="020B05020300000000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svg" Type="http://schemas.openxmlformats.org/officeDocument/2006/relationships/image"/><Relationship Id="rId12" Target="../media/image30.pn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26.png" Type="http://schemas.openxmlformats.org/officeDocument/2006/relationships/image"/><Relationship Id="rId9" Target="../media/image2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3011150" cy="7315200"/>
          </a:xfrm>
          <a:custGeom>
            <a:avLst/>
            <a:gdLst/>
            <a:ahLst/>
            <a:cxnLst/>
            <a:rect r="r" b="b" t="t" l="l"/>
            <a:pathLst>
              <a:path h="7315200" w="13011150">
                <a:moveTo>
                  <a:pt x="0" y="0"/>
                </a:moveTo>
                <a:lnTo>
                  <a:pt x="13011150" y="0"/>
                </a:lnTo>
                <a:lnTo>
                  <a:pt x="1301115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1" r="0" b="-92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1520" y="731520"/>
            <a:ext cx="2558251" cy="2205060"/>
          </a:xfrm>
          <a:custGeom>
            <a:avLst/>
            <a:gdLst/>
            <a:ahLst/>
            <a:cxnLst/>
            <a:rect r="r" b="b" t="t" l="l"/>
            <a:pathLst>
              <a:path h="2205060" w="2558251">
                <a:moveTo>
                  <a:pt x="0" y="0"/>
                </a:moveTo>
                <a:lnTo>
                  <a:pt x="2558251" y="0"/>
                </a:lnTo>
                <a:lnTo>
                  <a:pt x="2558251" y="2205060"/>
                </a:lnTo>
                <a:lnTo>
                  <a:pt x="0" y="2205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1878" y="4149506"/>
            <a:ext cx="12900507" cy="1507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8"/>
              </a:lnSpc>
            </a:pPr>
            <a:r>
              <a:rPr lang="en-US" b="true" sz="3965" spc="1046">
                <a:solidFill>
                  <a:srgbClr val="EAECEB"/>
                </a:solidFill>
                <a:latin typeface="Yanone Kaffeesatz Bold"/>
                <a:ea typeface="Yanone Kaffeesatz Bold"/>
                <a:cs typeface="Yanone Kaffeesatz Bold"/>
                <a:sym typeface="Yanone Kaffeesatz Bold"/>
              </a:rPr>
              <a:t>ENGELOOP ENGENHARIA </a:t>
            </a:r>
          </a:p>
          <a:p>
            <a:pPr algn="l">
              <a:lnSpc>
                <a:spcPts val="5988"/>
              </a:lnSpc>
            </a:pPr>
            <a:r>
              <a:rPr lang="en-US" b="true" sz="3965" spc="1046">
                <a:solidFill>
                  <a:srgbClr val="EAECEB"/>
                </a:solidFill>
                <a:latin typeface="Yanone Kaffeesatz Bold"/>
                <a:ea typeface="Yanone Kaffeesatz Bold"/>
                <a:cs typeface="Yanone Kaffeesatz Bold"/>
                <a:sym typeface="Yanone Kaffeesatz Bold"/>
              </a:rPr>
              <a:t>E PROJETOS LTDA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C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15553" y="1177593"/>
            <a:ext cx="4656221" cy="6137607"/>
          </a:xfrm>
          <a:custGeom>
            <a:avLst/>
            <a:gdLst/>
            <a:ahLst/>
            <a:cxnLst/>
            <a:rect r="r" b="b" t="t" l="l"/>
            <a:pathLst>
              <a:path h="6137607" w="4656221">
                <a:moveTo>
                  <a:pt x="0" y="0"/>
                </a:moveTo>
                <a:lnTo>
                  <a:pt x="4656221" y="0"/>
                </a:lnTo>
                <a:lnTo>
                  <a:pt x="4656221" y="6137607"/>
                </a:lnTo>
                <a:lnTo>
                  <a:pt x="0" y="6137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00" t="0" r="-27674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61820" y="1380628"/>
            <a:ext cx="4339886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9"/>
              </a:lnSpc>
              <a:spcBef>
                <a:spcPct val="0"/>
              </a:spcBef>
            </a:pPr>
            <a:r>
              <a:rPr lang="en-US" sz="3799" spc="-151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SOBRE NÓS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61820" y="2530654"/>
            <a:ext cx="5500056" cy="41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99"/>
              </a:lnSpc>
            </a:pPr>
            <a:r>
              <a:rPr lang="en-US" sz="159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A Engeloop é uma empresa goiana do ramo da construção civil a mais de 10 anos no mercado. Atendendo cada vez melhor nossos clientes e lhes proporcionando tranquilidade mesmo em meio ao processo de obras. </a:t>
            </a:r>
          </a:p>
          <a:p>
            <a:pPr algn="l">
              <a:lnSpc>
                <a:spcPts val="2399"/>
              </a:lnSpc>
            </a:pPr>
            <a:r>
              <a:rPr lang="en-US" sz="159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Com sede em Goiânia – GO, nossa localização privilegiada favorece a logística operacional, resultando na otimização do nosso trabalho, reforçando nosso compromisso com cada cliente em qualquer lugar do país. Nossa missão é entender as necessidades de cada um de nossos clientes e oferecer soluções técnicas que superem suas expectativas sempre baseadas no tripé: qualidade, agilidade e custo-benefício.</a:t>
            </a:r>
          </a:p>
          <a:p>
            <a:pPr algn="l" marL="0" indent="0" lvl="0">
              <a:lnSpc>
                <a:spcPts val="239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98593"/>
            <a:ext cx="4290178" cy="6016607"/>
          </a:xfrm>
          <a:custGeom>
            <a:avLst/>
            <a:gdLst/>
            <a:ahLst/>
            <a:cxnLst/>
            <a:rect r="r" b="b" t="t" l="l"/>
            <a:pathLst>
              <a:path h="6016607" w="4290178">
                <a:moveTo>
                  <a:pt x="0" y="0"/>
                </a:moveTo>
                <a:lnTo>
                  <a:pt x="4290178" y="0"/>
                </a:lnTo>
                <a:lnTo>
                  <a:pt x="4290178" y="6016607"/>
                </a:lnTo>
                <a:lnTo>
                  <a:pt x="0" y="6016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246" t="0" r="-5524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90178" y="1298593"/>
            <a:ext cx="4435149" cy="6016607"/>
          </a:xfrm>
          <a:custGeom>
            <a:avLst/>
            <a:gdLst/>
            <a:ahLst/>
            <a:cxnLst/>
            <a:rect r="r" b="b" t="t" l="l"/>
            <a:pathLst>
              <a:path h="6016607" w="4435149">
                <a:moveTo>
                  <a:pt x="0" y="0"/>
                </a:moveTo>
                <a:lnTo>
                  <a:pt x="4435149" y="0"/>
                </a:lnTo>
                <a:lnTo>
                  <a:pt x="4435149" y="6016607"/>
                </a:lnTo>
                <a:lnTo>
                  <a:pt x="0" y="60166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270" t="0" r="-5896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25327" y="1298593"/>
            <a:ext cx="4285823" cy="6016607"/>
          </a:xfrm>
          <a:custGeom>
            <a:avLst/>
            <a:gdLst/>
            <a:ahLst/>
            <a:cxnLst/>
            <a:rect r="r" b="b" t="t" l="l"/>
            <a:pathLst>
              <a:path h="6016607" w="4285823">
                <a:moveTo>
                  <a:pt x="0" y="0"/>
                </a:moveTo>
                <a:lnTo>
                  <a:pt x="4285823" y="0"/>
                </a:lnTo>
                <a:lnTo>
                  <a:pt x="4285823" y="6016607"/>
                </a:lnTo>
                <a:lnTo>
                  <a:pt x="0" y="60166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5667" t="0" r="-24645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1298593"/>
            <a:ext cx="13011150" cy="6016607"/>
            <a:chOff x="0" y="0"/>
            <a:chExt cx="4818944" cy="22283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8945" cy="2228373"/>
            </a:xfrm>
            <a:custGeom>
              <a:avLst/>
              <a:gdLst/>
              <a:ahLst/>
              <a:cxnLst/>
              <a:rect r="r" b="b" t="t" l="l"/>
              <a:pathLst>
                <a:path h="2228373" w="4818945">
                  <a:moveTo>
                    <a:pt x="0" y="0"/>
                  </a:moveTo>
                  <a:lnTo>
                    <a:pt x="4818945" y="0"/>
                  </a:lnTo>
                  <a:lnTo>
                    <a:pt x="4818945" y="2228373"/>
                  </a:lnTo>
                  <a:lnTo>
                    <a:pt x="0" y="2228373"/>
                  </a:lnTo>
                  <a:close/>
                </a:path>
              </a:pathLst>
            </a:custGeom>
            <a:solidFill>
              <a:srgbClr val="EAECEB">
                <a:alpha val="64706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818944" cy="2256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5847" y="2344888"/>
            <a:ext cx="6528663" cy="602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4203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Projetos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1520" y="407670"/>
            <a:ext cx="3680662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9"/>
              </a:lnSpc>
              <a:spcBef>
                <a:spcPct val="0"/>
              </a:spcBef>
            </a:pPr>
            <a:r>
              <a:rPr lang="en-US" sz="3799" spc="-151">
                <a:solidFill>
                  <a:srgbClr val="EAECEB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NOSSOS SERVIÇOS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3508" y="4166667"/>
            <a:ext cx="3283163" cy="2726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•Elétrico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Hidráulico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Sanitário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Incêndio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Arquitetônico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Estrutural </a:t>
            </a:r>
          </a:p>
          <a:p>
            <a:pPr algn="l">
              <a:lnSpc>
                <a:spcPts val="3079"/>
              </a:lnSpc>
            </a:pP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052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Interiores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22622" y="2344888"/>
            <a:ext cx="2795383" cy="1135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200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Construção e reforma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07884" y="2290948"/>
            <a:ext cx="2795383" cy="1135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200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Demolição e escavação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20245" y="4240222"/>
            <a:ext cx="5136842" cy="2655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4"/>
              </a:lnSpc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</a:p>
          <a:p>
            <a:pPr algn="l" marL="442594" indent="-221297" lvl="1">
              <a:lnSpc>
                <a:spcPts val="3074"/>
              </a:lnSpc>
              <a:buFont typeface="Arial"/>
              <a:buChar char="•"/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Escavação</a:t>
            </a:r>
          </a:p>
          <a:p>
            <a:pPr algn="l" marL="442594" indent="-221297" lvl="1">
              <a:lnSpc>
                <a:spcPts val="3074"/>
              </a:lnSpc>
              <a:buFont typeface="Arial"/>
              <a:buChar char="•"/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Carga</a:t>
            </a:r>
          </a:p>
          <a:p>
            <a:pPr algn="l" marL="442594" indent="-221297" lvl="1">
              <a:lnSpc>
                <a:spcPts val="3074"/>
              </a:lnSpc>
              <a:buFont typeface="Arial"/>
              <a:buChar char="•"/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Transporte de material</a:t>
            </a:r>
          </a:p>
          <a:p>
            <a:pPr algn="l" marL="442594" indent="-221297" lvl="1">
              <a:lnSpc>
                <a:spcPts val="3074"/>
              </a:lnSpc>
              <a:buFont typeface="Arial"/>
              <a:buChar char="•"/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Compactação</a:t>
            </a:r>
          </a:p>
          <a:p>
            <a:pPr algn="l" marL="442594" indent="-221297" lvl="1">
              <a:lnSpc>
                <a:spcPts val="3074"/>
              </a:lnSpc>
              <a:buFont typeface="Arial"/>
              <a:buChar char="•"/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Demolição em geral</a:t>
            </a:r>
          </a:p>
          <a:p>
            <a:pPr algn="l">
              <a:lnSpc>
                <a:spcPts val="3074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622622" y="5202973"/>
            <a:ext cx="5136842" cy="1131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4"/>
              </a:lnSpc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•Residenciais</a:t>
            </a:r>
          </a:p>
          <a:p>
            <a:pPr algn="l">
              <a:lnSpc>
                <a:spcPts val="3074"/>
              </a:lnSpc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•Comerciais</a:t>
            </a:r>
          </a:p>
          <a:p>
            <a:pPr algn="l">
              <a:lnSpc>
                <a:spcPts val="3074"/>
              </a:lnSpc>
            </a:pPr>
            <a:r>
              <a:rPr lang="en-US" sz="2049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•Industriais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C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2930" y="1210666"/>
            <a:ext cx="4877514" cy="4893869"/>
            <a:chOff x="0" y="0"/>
            <a:chExt cx="6503352" cy="652515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292040" cy="6525158"/>
              <a:chOff x="0" y="0"/>
              <a:chExt cx="1192233" cy="181254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92233" cy="1812544"/>
              </a:xfrm>
              <a:custGeom>
                <a:avLst/>
                <a:gdLst/>
                <a:ahLst/>
                <a:cxnLst/>
                <a:rect r="r" b="b" t="t" l="l"/>
                <a:pathLst>
                  <a:path h="1812544" w="1192233">
                    <a:moveTo>
                      <a:pt x="0" y="0"/>
                    </a:moveTo>
                    <a:lnTo>
                      <a:pt x="1192233" y="0"/>
                    </a:lnTo>
                    <a:lnTo>
                      <a:pt x="1192233" y="1812544"/>
                    </a:lnTo>
                    <a:lnTo>
                      <a:pt x="0" y="1812544"/>
                    </a:lnTo>
                    <a:close/>
                  </a:path>
                </a:pathLst>
              </a:custGeom>
              <a:solidFill>
                <a:srgbClr val="262B5E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1192233" cy="184111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421203" y="1975802"/>
              <a:ext cx="1449633" cy="1479218"/>
            </a:xfrm>
            <a:custGeom>
              <a:avLst/>
              <a:gdLst/>
              <a:ahLst/>
              <a:cxnLst/>
              <a:rect r="r" b="b" t="t" l="l"/>
              <a:pathLst>
                <a:path h="1479218" w="1449633">
                  <a:moveTo>
                    <a:pt x="0" y="0"/>
                  </a:moveTo>
                  <a:lnTo>
                    <a:pt x="1449634" y="0"/>
                  </a:lnTo>
                  <a:lnTo>
                    <a:pt x="1449634" y="1479218"/>
                  </a:lnTo>
                  <a:lnTo>
                    <a:pt x="0" y="1479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492079" y="4420347"/>
              <a:ext cx="3727177" cy="1043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00"/>
                </a:lnSpc>
              </a:pPr>
              <a:r>
                <a:rPr lang="en-US" sz="1400">
                  <a:solidFill>
                    <a:srgbClr val="EAECEB"/>
                  </a:solidFill>
                  <a:latin typeface="Inter"/>
                  <a:ea typeface="Inter"/>
                  <a:cs typeface="Inter"/>
                  <a:sym typeface="Inter"/>
                </a:rPr>
                <a:t>Construção Civil, de Casas e Sobrados. Plano Minha Casa Minha Vida.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360439" y="862594"/>
              <a:ext cx="5142913" cy="4761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83"/>
                </a:lnSpc>
              </a:pPr>
              <a:r>
                <a:rPr lang="en-US" b="true" sz="2483">
                  <a:solidFill>
                    <a:srgbClr val="EAECEB"/>
                  </a:solidFill>
                  <a:latin typeface="Yanone Kaffeesatz Bold"/>
                  <a:ea typeface="Yanone Kaffeesatz Bold"/>
                  <a:cs typeface="Yanone Kaffeesatz Bold"/>
                  <a:sym typeface="Yanone Kaffeesatz Bold"/>
                </a:rPr>
                <a:t>RESIDENCIAL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905072" y="1210666"/>
            <a:ext cx="4922557" cy="4893869"/>
            <a:chOff x="0" y="0"/>
            <a:chExt cx="6563410" cy="6525158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4268008" cy="6525158"/>
              <a:chOff x="0" y="0"/>
              <a:chExt cx="1185558" cy="181254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185558" cy="1812544"/>
              </a:xfrm>
              <a:custGeom>
                <a:avLst/>
                <a:gdLst/>
                <a:ahLst/>
                <a:cxnLst/>
                <a:rect r="r" b="b" t="t" l="l"/>
                <a:pathLst>
                  <a:path h="1812544" w="1185558">
                    <a:moveTo>
                      <a:pt x="0" y="0"/>
                    </a:moveTo>
                    <a:lnTo>
                      <a:pt x="1185558" y="0"/>
                    </a:lnTo>
                    <a:lnTo>
                      <a:pt x="1185558" y="1812544"/>
                    </a:lnTo>
                    <a:lnTo>
                      <a:pt x="0" y="1812544"/>
                    </a:lnTo>
                    <a:close/>
                  </a:path>
                </a:pathLst>
              </a:custGeom>
              <a:solidFill>
                <a:srgbClr val="262B5E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28575"/>
                <a:ext cx="1185558" cy="184111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1108617" y="1641439"/>
              <a:ext cx="2123476" cy="2369290"/>
            </a:xfrm>
            <a:custGeom>
              <a:avLst/>
              <a:gdLst/>
              <a:ahLst/>
              <a:cxnLst/>
              <a:rect r="r" b="b" t="t" l="l"/>
              <a:pathLst>
                <a:path h="2369290" w="2123476">
                  <a:moveTo>
                    <a:pt x="0" y="0"/>
                  </a:moveTo>
                  <a:lnTo>
                    <a:pt x="2123476" y="0"/>
                  </a:lnTo>
                  <a:lnTo>
                    <a:pt x="2123476" y="2369290"/>
                  </a:lnTo>
                  <a:lnTo>
                    <a:pt x="0" y="2369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64776" y="4420347"/>
              <a:ext cx="3727177" cy="1398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00"/>
                </a:lnSpc>
              </a:pPr>
              <a:r>
                <a:rPr lang="en-US" sz="1400">
                  <a:solidFill>
                    <a:srgbClr val="EAECEB"/>
                  </a:solidFill>
                  <a:latin typeface="Inter"/>
                  <a:ea typeface="Inter"/>
                  <a:cs typeface="Inter"/>
                  <a:sym typeface="Inter"/>
                </a:rPr>
                <a:t>Construção de Salas Comerciais, Escritórios, Galpões comerciais…. Todas as áreas de construção do Comercio.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420496" y="862594"/>
              <a:ext cx="5142913" cy="4761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83"/>
                </a:lnSpc>
              </a:pPr>
              <a:r>
                <a:rPr lang="en-US" b="true" sz="2483">
                  <a:solidFill>
                    <a:srgbClr val="EAECEB"/>
                  </a:solidFill>
                  <a:latin typeface="Yanone Kaffeesatz Bold"/>
                  <a:ea typeface="Yanone Kaffeesatz Bold"/>
                  <a:cs typeface="Yanone Kaffeesatz Bold"/>
                  <a:sym typeface="Yanone Kaffeesatz Bold"/>
                </a:rPr>
                <a:t>COMERCIAL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53716" y="1210666"/>
            <a:ext cx="4931099" cy="4893869"/>
            <a:chOff x="0" y="0"/>
            <a:chExt cx="6574798" cy="6525158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219339" cy="6525158"/>
              <a:chOff x="0" y="0"/>
              <a:chExt cx="1172038" cy="1812544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172039" cy="1812544"/>
              </a:xfrm>
              <a:custGeom>
                <a:avLst/>
                <a:gdLst/>
                <a:ahLst/>
                <a:cxnLst/>
                <a:rect r="r" b="b" t="t" l="l"/>
                <a:pathLst>
                  <a:path h="1812544" w="1172039">
                    <a:moveTo>
                      <a:pt x="0" y="0"/>
                    </a:moveTo>
                    <a:lnTo>
                      <a:pt x="1172039" y="0"/>
                    </a:lnTo>
                    <a:lnTo>
                      <a:pt x="1172039" y="1812544"/>
                    </a:lnTo>
                    <a:lnTo>
                      <a:pt x="0" y="1812544"/>
                    </a:lnTo>
                    <a:close/>
                  </a:path>
                </a:pathLst>
              </a:custGeom>
              <a:solidFill>
                <a:srgbClr val="262B5E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28575"/>
                <a:ext cx="1172038" cy="184111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Freeform 20" id="20"/>
            <p:cNvSpPr/>
            <p:nvPr/>
          </p:nvSpPr>
          <p:spPr>
            <a:xfrm flipH="false" flipV="false" rot="0">
              <a:off x="1131433" y="1641439"/>
              <a:ext cx="1956474" cy="1956474"/>
            </a:xfrm>
            <a:custGeom>
              <a:avLst/>
              <a:gdLst/>
              <a:ahLst/>
              <a:cxnLst/>
              <a:rect r="r" b="b" t="t" l="l"/>
              <a:pathLst>
                <a:path h="1956474" w="1956474">
                  <a:moveTo>
                    <a:pt x="0" y="0"/>
                  </a:moveTo>
                  <a:lnTo>
                    <a:pt x="1956473" y="0"/>
                  </a:lnTo>
                  <a:lnTo>
                    <a:pt x="1956473" y="1956474"/>
                  </a:lnTo>
                  <a:lnTo>
                    <a:pt x="0" y="1956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266783" y="4420347"/>
              <a:ext cx="3814151" cy="1754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00"/>
                </a:lnSpc>
              </a:pPr>
              <a:r>
                <a:rPr lang="en-US" sz="1400">
                  <a:solidFill>
                    <a:srgbClr val="EAECEB"/>
                  </a:solidFill>
                  <a:latin typeface="Inter"/>
                  <a:ea typeface="Inter"/>
                  <a:cs typeface="Inter"/>
                  <a:sym typeface="Inter"/>
                </a:rPr>
                <a:t>Obras industriais, temos uma equipe especializada em multinacionais, nossa empresa possui todos os documentos necessários.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431885" y="862594"/>
              <a:ext cx="5142913" cy="4761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83"/>
                </a:lnSpc>
              </a:pPr>
              <a:r>
                <a:rPr lang="en-US" b="true" sz="2483">
                  <a:solidFill>
                    <a:srgbClr val="EAECEB"/>
                  </a:solidFill>
                  <a:latin typeface="Yanone Kaffeesatz Bold"/>
                  <a:ea typeface="Yanone Kaffeesatz Bold"/>
                  <a:cs typeface="Yanone Kaffeesatz Bold"/>
                  <a:sym typeface="Yanone Kaffeesatz Bold"/>
                </a:rPr>
                <a:t>INDUSTRIAL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3011150" cy="7315200"/>
          </a:xfrm>
          <a:custGeom>
            <a:avLst/>
            <a:gdLst/>
            <a:ahLst/>
            <a:cxnLst/>
            <a:rect r="r" b="b" t="t" l="l"/>
            <a:pathLst>
              <a:path h="7315200" w="13011150">
                <a:moveTo>
                  <a:pt x="0" y="0"/>
                </a:moveTo>
                <a:lnTo>
                  <a:pt x="13011150" y="0"/>
                </a:lnTo>
                <a:lnTo>
                  <a:pt x="1301115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9106" r="0" b="-4768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1642" y="4482741"/>
            <a:ext cx="4366045" cy="1807515"/>
          </a:xfrm>
          <a:custGeom>
            <a:avLst/>
            <a:gdLst/>
            <a:ahLst/>
            <a:cxnLst/>
            <a:rect r="r" b="b" t="t" l="l"/>
            <a:pathLst>
              <a:path h="1807515" w="4366045">
                <a:moveTo>
                  <a:pt x="0" y="0"/>
                </a:moveTo>
                <a:lnTo>
                  <a:pt x="4366044" y="0"/>
                </a:lnTo>
                <a:lnTo>
                  <a:pt x="4366044" y="1807515"/>
                </a:lnTo>
                <a:lnTo>
                  <a:pt x="0" y="1807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782" r="0" b="-578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69912" y="693420"/>
            <a:ext cx="7871327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59"/>
              </a:lnSpc>
              <a:spcBef>
                <a:spcPct val="0"/>
              </a:spcBef>
            </a:pPr>
            <a:r>
              <a:rPr lang="en-US" sz="3799" spc="-151">
                <a:solidFill>
                  <a:srgbClr val="EAECEB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Porque nos escolher?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1642" y="1842253"/>
            <a:ext cx="9567867" cy="1815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99"/>
              </a:lnSpc>
            </a:pPr>
            <a:r>
              <a:rPr lang="en-US" sz="1599">
                <a:solidFill>
                  <a:srgbClr val="F4F1EC"/>
                </a:solidFill>
                <a:latin typeface="Inter"/>
                <a:ea typeface="Inter"/>
                <a:cs typeface="Inter"/>
                <a:sym typeface="Inter"/>
              </a:rPr>
              <a:t>Com mais de 10 anos de mercado, um portfólio repleto de obras concluídas com sucesso, clientes satisfeitos, a ENGELOOP sempre foi conhecida por uma empresa que entrega suas obras na mais perfeita qualidade, dentro do prazo e cumprindo todas as normas. </a:t>
            </a:r>
          </a:p>
          <a:p>
            <a:pPr algn="l">
              <a:lnSpc>
                <a:spcPts val="2399"/>
              </a:lnSpc>
            </a:pPr>
          </a:p>
          <a:p>
            <a:pPr algn="l">
              <a:lnSpc>
                <a:spcPts val="2399"/>
              </a:lnSpc>
            </a:pPr>
            <a:r>
              <a:rPr lang="en-US" sz="1599">
                <a:solidFill>
                  <a:srgbClr val="F4F1EC"/>
                </a:solidFill>
                <a:latin typeface="Inter"/>
                <a:ea typeface="Inter"/>
                <a:cs typeface="Inter"/>
                <a:sym typeface="Inter"/>
              </a:rPr>
              <a:t>Temos profissionais qualificados e experientes, maquinários e ferramentas tecnológicas para atender nossos serviços.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943143" y="4482741"/>
            <a:ext cx="4346366" cy="1807515"/>
          </a:xfrm>
          <a:custGeom>
            <a:avLst/>
            <a:gdLst/>
            <a:ahLst/>
            <a:cxnLst/>
            <a:rect r="r" b="b" t="t" l="l"/>
            <a:pathLst>
              <a:path h="1807515" w="4346366">
                <a:moveTo>
                  <a:pt x="0" y="0"/>
                </a:moveTo>
                <a:lnTo>
                  <a:pt x="4346365" y="0"/>
                </a:lnTo>
                <a:lnTo>
                  <a:pt x="4346365" y="1807515"/>
                </a:lnTo>
                <a:lnTo>
                  <a:pt x="0" y="18075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9666" r="0" b="-233074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21487" y="731520"/>
            <a:ext cx="2620329" cy="2695113"/>
          </a:xfrm>
          <a:custGeom>
            <a:avLst/>
            <a:gdLst/>
            <a:ahLst/>
            <a:cxnLst/>
            <a:rect r="r" b="b" t="t" l="l"/>
            <a:pathLst>
              <a:path h="2695113" w="2620329">
                <a:moveTo>
                  <a:pt x="0" y="0"/>
                </a:moveTo>
                <a:lnTo>
                  <a:pt x="2620329" y="0"/>
                </a:lnTo>
                <a:lnTo>
                  <a:pt x="2620329" y="2695113"/>
                </a:lnTo>
                <a:lnTo>
                  <a:pt x="0" y="26951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508" t="0" r="-4115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3416" y="1125352"/>
            <a:ext cx="4100021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9"/>
              </a:lnSpc>
              <a:spcBef>
                <a:spcPct val="0"/>
              </a:spcBef>
            </a:pPr>
            <a:r>
              <a:rPr lang="en-US" sz="3799" spc="-151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PORTFÓLIO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1398" y="2547898"/>
            <a:ext cx="5464177" cy="4086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SAVOY INDUSTRIA DE COSMÉTICOS 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PEPSICO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VOTORANTIM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DREAM PARK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ALPHAVILLE RESIDENCIAL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IGREJA IMPACTADOS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DEVILLE JOIAS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TERRAL CONSTRUTORA</a:t>
            </a:r>
          </a:p>
          <a:p>
            <a:pPr algn="l">
              <a:lnSpc>
                <a:spcPts val="2944"/>
              </a:lnSpc>
            </a:pPr>
            <a:r>
              <a:rPr lang="en-US" sz="2264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ENEC ENGENHARIA</a:t>
            </a:r>
          </a:p>
          <a:p>
            <a:pPr algn="l">
              <a:lnSpc>
                <a:spcPts val="2944"/>
              </a:lnSpc>
            </a:pPr>
          </a:p>
          <a:p>
            <a:pPr algn="l">
              <a:lnSpc>
                <a:spcPts val="2944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659301" y="731520"/>
            <a:ext cx="2620329" cy="2695113"/>
          </a:xfrm>
          <a:custGeom>
            <a:avLst/>
            <a:gdLst/>
            <a:ahLst/>
            <a:cxnLst/>
            <a:rect r="r" b="b" t="t" l="l"/>
            <a:pathLst>
              <a:path h="2695113" w="2620329">
                <a:moveTo>
                  <a:pt x="0" y="0"/>
                </a:moveTo>
                <a:lnTo>
                  <a:pt x="2620329" y="0"/>
                </a:lnTo>
                <a:lnTo>
                  <a:pt x="2620329" y="2695113"/>
                </a:lnTo>
                <a:lnTo>
                  <a:pt x="0" y="2695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816" r="0" b="-1481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59301" y="3888567"/>
            <a:ext cx="2620329" cy="2695113"/>
          </a:xfrm>
          <a:custGeom>
            <a:avLst/>
            <a:gdLst/>
            <a:ahLst/>
            <a:cxnLst/>
            <a:rect r="r" b="b" t="t" l="l"/>
            <a:pathLst>
              <a:path h="2695113" w="2620329">
                <a:moveTo>
                  <a:pt x="0" y="0"/>
                </a:moveTo>
                <a:lnTo>
                  <a:pt x="2620329" y="0"/>
                </a:lnTo>
                <a:lnTo>
                  <a:pt x="2620329" y="2695113"/>
                </a:lnTo>
                <a:lnTo>
                  <a:pt x="0" y="2695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816" r="0" b="-1481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21487" y="3888567"/>
            <a:ext cx="2620329" cy="2695113"/>
          </a:xfrm>
          <a:custGeom>
            <a:avLst/>
            <a:gdLst/>
            <a:ahLst/>
            <a:cxnLst/>
            <a:rect r="r" b="b" t="t" l="l"/>
            <a:pathLst>
              <a:path h="2695113" w="2620329">
                <a:moveTo>
                  <a:pt x="0" y="0"/>
                </a:moveTo>
                <a:lnTo>
                  <a:pt x="2620329" y="0"/>
                </a:lnTo>
                <a:lnTo>
                  <a:pt x="2620329" y="2695113"/>
                </a:lnTo>
                <a:lnTo>
                  <a:pt x="0" y="26951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4762" r="0" b="-14762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5150" y="5755005"/>
            <a:ext cx="2190156" cy="264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1800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Nos siga nas redes sociais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35150" y="6124575"/>
            <a:ext cx="3848280" cy="260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"/>
              </a:lnSpc>
              <a:spcBef>
                <a:spcPct val="0"/>
              </a:spcBef>
            </a:pPr>
            <a:r>
              <a:rPr lang="en-US" sz="1400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@engeloop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31520" y="1252718"/>
            <a:ext cx="253791" cy="362558"/>
          </a:xfrm>
          <a:custGeom>
            <a:avLst/>
            <a:gdLst/>
            <a:ahLst/>
            <a:cxnLst/>
            <a:rect r="r" b="b" t="t" l="l"/>
            <a:pathLst>
              <a:path h="362558" w="253791">
                <a:moveTo>
                  <a:pt x="0" y="0"/>
                </a:moveTo>
                <a:lnTo>
                  <a:pt x="253791" y="0"/>
                </a:lnTo>
                <a:lnTo>
                  <a:pt x="253791" y="362559"/>
                </a:lnTo>
                <a:lnTo>
                  <a:pt x="0" y="3625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6903" y="1224143"/>
            <a:ext cx="6437707" cy="48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Rua</a:t>
            </a:r>
          </a:p>
          <a:p>
            <a:pPr algn="l" marL="0" indent="0" lvl="0">
              <a:lnSpc>
                <a:spcPts val="1960"/>
              </a:lnSpc>
            </a:pPr>
            <a:r>
              <a:rPr lang="en-US" sz="1400">
                <a:solidFill>
                  <a:srgbClr val="222344"/>
                </a:solidFill>
                <a:latin typeface="Inter"/>
                <a:ea typeface="Inter"/>
                <a:cs typeface="Inter"/>
                <a:sym typeface="Inter"/>
              </a:rPr>
              <a:t>Hedberto Dias, 94, Quadra 60, Lote 10, Bairro Goia 2, CEP: 74.486-220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520" y="558165"/>
            <a:ext cx="342766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Contato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31520" y="1904461"/>
            <a:ext cx="3427663" cy="222226"/>
            <a:chOff x="0" y="0"/>
            <a:chExt cx="4570218" cy="2963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4704" cy="296301"/>
            </a:xfrm>
            <a:custGeom>
              <a:avLst/>
              <a:gdLst/>
              <a:ahLst/>
              <a:cxnLst/>
              <a:rect r="r" b="b" t="t" l="l"/>
              <a:pathLst>
                <a:path h="296301" w="404704">
                  <a:moveTo>
                    <a:pt x="0" y="0"/>
                  </a:moveTo>
                  <a:lnTo>
                    <a:pt x="404704" y="0"/>
                  </a:lnTo>
                  <a:lnTo>
                    <a:pt x="404704" y="296301"/>
                  </a:lnTo>
                  <a:lnTo>
                    <a:pt x="0" y="2963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687178" y="-15060"/>
              <a:ext cx="3883040" cy="3113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960"/>
                </a:lnSpc>
              </a:pPr>
              <a:r>
                <a:rPr lang="en-US" sz="1400">
                  <a:solidFill>
                    <a:srgbClr val="222344"/>
                  </a:solidFill>
                  <a:latin typeface="Inter"/>
                  <a:ea typeface="Inter"/>
                  <a:cs typeface="Inter"/>
                  <a:sym typeface="Inter"/>
                </a:rPr>
                <a:t>(62) 98199-3875 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35150" y="2373406"/>
            <a:ext cx="3424033" cy="226678"/>
            <a:chOff x="0" y="0"/>
            <a:chExt cx="4565378" cy="302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11876"/>
              <a:ext cx="377537" cy="290361"/>
            </a:xfrm>
            <a:custGeom>
              <a:avLst/>
              <a:gdLst/>
              <a:ahLst/>
              <a:cxnLst/>
              <a:rect r="r" b="b" t="t" l="l"/>
              <a:pathLst>
                <a:path h="290361" w="377537">
                  <a:moveTo>
                    <a:pt x="0" y="0"/>
                  </a:moveTo>
                  <a:lnTo>
                    <a:pt x="377537" y="0"/>
                  </a:lnTo>
                  <a:lnTo>
                    <a:pt x="377537" y="290361"/>
                  </a:lnTo>
                  <a:lnTo>
                    <a:pt x="0" y="2903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682337" y="-28575"/>
              <a:ext cx="3883040" cy="3113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960"/>
                </a:lnSpc>
              </a:pPr>
              <a:r>
                <a:rPr lang="en-US" sz="1400">
                  <a:solidFill>
                    <a:srgbClr val="222344"/>
                  </a:solidFill>
                  <a:latin typeface="Inter"/>
                  <a:ea typeface="Inter"/>
                  <a:cs typeface="Inter"/>
                  <a:sym typeface="Inter"/>
                </a:rPr>
                <a:t>engeloop@gmail.com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31520" y="3726179"/>
            <a:ext cx="3851910" cy="48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Segunda a Sexta</a:t>
            </a:r>
          </a:p>
          <a:p>
            <a:pPr algn="l" marL="0" indent="0" lvl="0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8:00 às 18:00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1520" y="3190635"/>
            <a:ext cx="3851910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00"/>
              </a:lnSpc>
            </a:pPr>
            <a:r>
              <a:rPr lang="en-US" sz="2400">
                <a:solidFill>
                  <a:srgbClr val="22234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Horário de funcionamento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3829306" y="5689923"/>
            <a:ext cx="329877" cy="329877"/>
          </a:xfrm>
          <a:custGeom>
            <a:avLst/>
            <a:gdLst/>
            <a:ahLst/>
            <a:cxnLst/>
            <a:rect r="r" b="b" t="t" l="l"/>
            <a:pathLst>
              <a:path h="329877" w="329877">
                <a:moveTo>
                  <a:pt x="0" y="0"/>
                </a:moveTo>
                <a:lnTo>
                  <a:pt x="329877" y="0"/>
                </a:lnTo>
                <a:lnTo>
                  <a:pt x="329877" y="329877"/>
                </a:lnTo>
                <a:lnTo>
                  <a:pt x="0" y="32987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244704" y="5714605"/>
            <a:ext cx="336071" cy="336071"/>
          </a:xfrm>
          <a:custGeom>
            <a:avLst/>
            <a:gdLst/>
            <a:ahLst/>
            <a:cxnLst/>
            <a:rect r="r" b="b" t="t" l="l"/>
            <a:pathLst>
              <a:path h="336071" w="336071">
                <a:moveTo>
                  <a:pt x="0" y="0"/>
                </a:moveTo>
                <a:lnTo>
                  <a:pt x="336072" y="0"/>
                </a:lnTo>
                <a:lnTo>
                  <a:pt x="336072" y="336071"/>
                </a:lnTo>
                <a:lnTo>
                  <a:pt x="0" y="33607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735150" y="4433569"/>
            <a:ext cx="3851910" cy="48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Sábado</a:t>
            </a:r>
          </a:p>
          <a:p>
            <a:pPr algn="l" marL="0" indent="0" lvl="0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8:00 às 13:00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584744" y="3500278"/>
            <a:ext cx="5019093" cy="3083402"/>
          </a:xfrm>
          <a:custGeom>
            <a:avLst/>
            <a:gdLst/>
            <a:ahLst/>
            <a:cxnLst/>
            <a:rect r="r" b="b" t="t" l="l"/>
            <a:pathLst>
              <a:path h="3083402" w="5019093">
                <a:moveTo>
                  <a:pt x="0" y="0"/>
                </a:moveTo>
                <a:lnTo>
                  <a:pt x="5019093" y="0"/>
                </a:lnTo>
                <a:lnTo>
                  <a:pt x="5019093" y="3083402"/>
                </a:lnTo>
                <a:lnTo>
                  <a:pt x="0" y="308340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36344" t="0" r="-27153" b="-5226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DAGFg5QgXmM</dc:identifier>
  <dcterms:modified xsi:type="dcterms:W3CDTF">2011-08-01T06:04:30Z</dcterms:modified>
  <cp:revision>1</cp:revision>
  <dc:title>PaginaInicial</dc:title>
</cp:coreProperties>
</file>

<file path=docProps/thumbnail.jpeg>
</file>